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89" r:id="rId2"/>
    <p:sldId id="290" r:id="rId3"/>
    <p:sldId id="291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0099FF"/>
    <a:srgbClr val="FFFF99"/>
    <a:srgbClr val="336699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328" y="-4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674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49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038600" cy="21478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76688"/>
            <a:ext cx="4038600" cy="2149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674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143000"/>
            <a:ext cx="9144000" cy="152400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228600" y="609600"/>
            <a:ext cx="594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2800" b="1"/>
          </a:p>
        </p:txBody>
      </p:sp>
      <p:sp>
        <p:nvSpPr>
          <p:cNvPr id="102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58674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44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7" name="Gruppo 6"/>
          <p:cNvGrpSpPr/>
          <p:nvPr userDrawn="1"/>
        </p:nvGrpSpPr>
        <p:grpSpPr>
          <a:xfrm>
            <a:off x="6908800" y="215900"/>
            <a:ext cx="1973262" cy="663575"/>
            <a:chOff x="6908800" y="215900"/>
            <a:chExt cx="1973262" cy="663575"/>
          </a:xfrm>
        </p:grpSpPr>
        <p:pic>
          <p:nvPicPr>
            <p:cNvPr id="8" name="Immagine 7" descr="Logo_MD.jpg"/>
            <p:cNvPicPr>
              <a:picLocks noChangeAspect="1"/>
            </p:cNvPicPr>
            <p:nvPr userDrawn="1"/>
          </p:nvPicPr>
          <p:blipFill>
            <a:blip r:embed="rId15"/>
            <a:srcRect b="6336"/>
            <a:stretch>
              <a:fillRect/>
            </a:stretch>
          </p:blipFill>
          <p:spPr>
            <a:xfrm>
              <a:off x="6908800" y="215900"/>
              <a:ext cx="1973262" cy="644472"/>
            </a:xfrm>
            <a:prstGeom prst="rect">
              <a:avLst/>
            </a:prstGeom>
          </p:spPr>
        </p:pic>
        <p:pic>
          <p:nvPicPr>
            <p:cNvPr id="9" name="Picture 7" descr="MDCLectureEssential"/>
            <p:cNvPicPr>
              <a:picLocks noChangeAspect="1" noChangeArrowheads="1"/>
            </p:cNvPicPr>
            <p:nvPr/>
          </p:nvPicPr>
          <p:blipFill>
            <a:blip r:embed="rId16" cstate="print"/>
            <a:srcRect l="39008" t="73767" r="8043" b="8087"/>
            <a:stretch>
              <a:fillRect/>
            </a:stretch>
          </p:blipFill>
          <p:spPr bwMode="auto">
            <a:xfrm>
              <a:off x="7572375" y="733425"/>
              <a:ext cx="1254125" cy="146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EVEREST II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Study Design</a:t>
            </a:r>
          </a:p>
          <a:p>
            <a:r>
              <a:rPr lang="en-US" sz="1800" dirty="0" smtClean="0"/>
              <a:t>Multicenter</a:t>
            </a:r>
          </a:p>
          <a:p>
            <a:r>
              <a:rPr lang="en-US" sz="1800" dirty="0" smtClean="0"/>
              <a:t>Randomized in a 2:1 ratio to either percutaneous or conventional surgery for the repair or replacement of the mitral valve (MV)</a:t>
            </a:r>
          </a:p>
          <a:p>
            <a:r>
              <a:rPr lang="en-US" sz="1800" dirty="0" smtClean="0"/>
              <a:t>273 patients with moderately severe or severe (grade 3+ or 4+) mitral regurgitation (MR)</a:t>
            </a:r>
          </a:p>
          <a:p>
            <a:endParaRPr lang="en-US" b="1" dirty="0" smtClean="0"/>
          </a:p>
          <a:p>
            <a:pPr>
              <a:buNone/>
            </a:pPr>
            <a:r>
              <a:rPr lang="en-US" b="1" dirty="0" smtClean="0"/>
              <a:t>Primary Composite Endpoint</a:t>
            </a:r>
          </a:p>
          <a:p>
            <a:r>
              <a:rPr lang="en-US" sz="1800" dirty="0" smtClean="0"/>
              <a:t>Efficacy defined as freedom from death, surgery for MV dysfunction, and grade 3+ or 4+ MR at 12 months</a:t>
            </a:r>
          </a:p>
          <a:p>
            <a:endParaRPr lang="en-US" sz="1800" dirty="0" smtClean="0"/>
          </a:p>
          <a:p>
            <a:pPr>
              <a:buNone/>
            </a:pPr>
            <a:r>
              <a:rPr lang="en-US" b="1" dirty="0" smtClean="0"/>
              <a:t>Primary Safety Endpoint</a:t>
            </a:r>
          </a:p>
          <a:p>
            <a:r>
              <a:rPr lang="en-US" sz="1800" dirty="0" smtClean="0"/>
              <a:t>A composite of major adverse events within 30 days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EVEREST II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3429000" cy="44497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Results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sz="1400" dirty="0" smtClean="0"/>
              <a:t>55% efficacy in the percutaneous repair group vs 73% in the surgery group (p=0.007)</a:t>
            </a:r>
          </a:p>
          <a:p>
            <a:r>
              <a:rPr lang="en-US" sz="1400" dirty="0" smtClean="0"/>
              <a:t>No difference in mortality rates (6% for both groups</a:t>
            </a:r>
          </a:p>
          <a:p>
            <a:r>
              <a:rPr lang="en-US" sz="1400" dirty="0" smtClean="0"/>
              <a:t>Surgery, MV repair  was 20% in the percutaneous group vs 2% in the surgery group (p&lt;0.001) </a:t>
            </a:r>
          </a:p>
          <a:p>
            <a:r>
              <a:rPr lang="en-US" sz="1400" dirty="0" smtClean="0"/>
              <a:t>Grade 3+ or 4+  mitral regurgitation was similar (21% in the percutaneous group vs 20% in the surgery group)</a:t>
            </a:r>
          </a:p>
          <a:p>
            <a:r>
              <a:rPr lang="en-US" sz="1400" dirty="0" smtClean="0"/>
              <a:t>The rate of major adverse events at 30 days was 15% in the percutaneous group vs 48% in the surgery group (p&lt;0.001)</a:t>
            </a:r>
          </a:p>
          <a:p>
            <a:endParaRPr lang="en-US" dirty="0" smtClean="0"/>
          </a:p>
          <a:p>
            <a:pPr>
              <a:buNone/>
            </a:pPr>
            <a:endParaRPr lang="en-US" b="1" dirty="0"/>
          </a:p>
        </p:txBody>
      </p:sp>
      <p:pic>
        <p:nvPicPr>
          <p:cNvPr id="4" name="Content Placeholder 3" descr="EVERESTppt_Fig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962400" y="2133600"/>
            <a:ext cx="5048897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876800" y="1676400"/>
            <a:ext cx="365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Primary Effectiveness at 1and 2 Years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EVEREST II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Conclusions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dirty="0" smtClean="0"/>
              <a:t>Year 1 results showed that percutaneous repair was less effective at reducing MR than conventional surgery but that the procedure was associated with superior safety and similar improvements in clinical outcomes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Year 2 results demonstrate overall stability in outcomes over the second year of follow-up and no device failures were observed over this period</a:t>
            </a:r>
          </a:p>
          <a:p>
            <a:endParaRPr lang="en-US" dirty="0" smtClean="0"/>
          </a:p>
          <a:p>
            <a:r>
              <a:rPr lang="en-US" dirty="0" smtClean="0"/>
              <a:t>Longer-term follow-up information will be helpful in assessing the durability of catheter-based MV repair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DC Lecture Essentials">
  <a:themeElements>
    <a:clrScheme name="LectureEssentials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ctureEssentials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ctureEssential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Essential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Essential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Essential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Essential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Essential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Essential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Essential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Essential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Essential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Essential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Essential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MDC Lecture Essentials</Template>
  <TotalTime>20</TotalTime>
  <Words>286</Words>
  <Application>Microsoft Macintosh PowerPoint</Application>
  <PresentationFormat>Presentazione su schermo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MDC Lecture Essentials</vt:lpstr>
      <vt:lpstr>EVEREST II</vt:lpstr>
      <vt:lpstr>EVEREST II</vt:lpstr>
      <vt:lpstr>EVEREST II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Beth Johnson</dc:creator>
  <cp:lastModifiedBy>Giorgio Mantovani</cp:lastModifiedBy>
  <cp:revision>6</cp:revision>
  <dcterms:created xsi:type="dcterms:W3CDTF">2011-05-18T16:49:10Z</dcterms:created>
  <dcterms:modified xsi:type="dcterms:W3CDTF">2011-05-18T16:49:24Z</dcterms:modified>
</cp:coreProperties>
</file>